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345" r:id="rId3"/>
    <p:sldId id="389" r:id="rId4"/>
    <p:sldId id="390" r:id="rId5"/>
    <p:sldId id="391" r:id="rId6"/>
    <p:sldId id="392" r:id="rId7"/>
    <p:sldId id="393" r:id="rId8"/>
    <p:sldId id="358" r:id="rId9"/>
    <p:sldId id="359" r:id="rId10"/>
    <p:sldId id="374" r:id="rId11"/>
    <p:sldId id="375" r:id="rId12"/>
    <p:sldId id="369" r:id="rId13"/>
    <p:sldId id="373" r:id="rId14"/>
    <p:sldId id="372" r:id="rId15"/>
    <p:sldId id="361" r:id="rId16"/>
    <p:sldId id="370" r:id="rId17"/>
    <p:sldId id="383" r:id="rId18"/>
    <p:sldId id="376" r:id="rId19"/>
    <p:sldId id="386" r:id="rId20"/>
    <p:sldId id="360" r:id="rId21"/>
    <p:sldId id="364" r:id="rId22"/>
    <p:sldId id="377" r:id="rId23"/>
    <p:sldId id="378" r:id="rId24"/>
    <p:sldId id="387" r:id="rId25"/>
    <p:sldId id="388" r:id="rId26"/>
    <p:sldId id="371" r:id="rId27"/>
    <p:sldId id="379" r:id="rId28"/>
    <p:sldId id="362" r:id="rId29"/>
    <p:sldId id="363" r:id="rId30"/>
    <p:sldId id="365" r:id="rId31"/>
    <p:sldId id="384" r:id="rId32"/>
    <p:sldId id="366" r:id="rId33"/>
    <p:sldId id="385" r:id="rId34"/>
    <p:sldId id="351" r:id="rId35"/>
    <p:sldId id="352" r:id="rId36"/>
    <p:sldId id="380" r:id="rId37"/>
    <p:sldId id="381" r:id="rId38"/>
    <p:sldId id="382" r:id="rId3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21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85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27ED8-0381-4C56-8A45-8A8A5FA19168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6128-4762-46AA-B0EE-9CC511636A8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7B1E3-4ACB-43AF-9C54-94E03D2FBF87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ED598-3E4C-4AC1-929D-E32E02AED13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並不一定要華美，只要能被大多數人的美感所接受即可</a:t>
            </a:r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ED598-3E4C-4AC1-929D-E32E02AED134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dobe 黑体 Std R" pitchFamily="34" charset="-128"/>
                <a:ea typeface="Adobe 黑体 Std R" pitchFamily="34" charset="-128"/>
              </a:defRPr>
            </a:lvl1pPr>
          </a:lstStyle>
          <a:p>
            <a:fld id="{B1DDCE1E-F0F1-4343-8EA6-82081A26F3F3}" type="datetimeFigureOut">
              <a:rPr lang="zh-TW" altLang="en-US" smtClean="0"/>
              <a:pPr/>
              <a:t>2022/6/10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dobe 黑体 Std R" pitchFamily="34" charset="-128"/>
                <a:ea typeface="Adobe 黑体 Std R" pitchFamily="34" charset="-128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dobe 黑体 Std R" pitchFamily="34" charset="-128"/>
                <a:ea typeface="Adobe 黑体 Std R" pitchFamily="34" charset="-128"/>
              </a:defRPr>
            </a:lvl1pPr>
          </a:lstStyle>
          <a:p>
            <a:fld id="{D263C1DA-4A37-4CB6-BB03-5BFAAC9C6D68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dobe 黑体 Std R" pitchFamily="34" charset="-128"/>
          <a:ea typeface="Adobe 黑体 Std R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signevo.com/tw/logo-maker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5562192"/>
            <a:ext cx="6400800" cy="1752600"/>
          </a:xfrm>
        </p:spPr>
        <p:txBody>
          <a:bodyPr>
            <a:normAutofit/>
          </a:bodyPr>
          <a:lstStyle/>
          <a:p>
            <a:r>
              <a:rPr lang="zh-TW" altLang="en-US" sz="2800" dirty="0">
                <a:latin typeface="Adobe 黑体 Std R" pitchFamily="34" charset="-128"/>
                <a:ea typeface="Adobe 黑体 Std R" pitchFamily="34" charset="-128"/>
              </a:rPr>
              <a:t>商標設計美學運用</a:t>
            </a:r>
            <a:endParaRPr lang="en-US" altLang="zh-TW" sz="2800" dirty="0">
              <a:latin typeface="Adobe 黑体 Std R" pitchFamily="34" charset="-128"/>
              <a:ea typeface="Adobe 黑体 Std R" pitchFamily="34" charset="-128"/>
            </a:endParaRPr>
          </a:p>
          <a:p>
            <a:r>
              <a:rPr lang="zh-TW" altLang="en-US" sz="2000" dirty="0">
                <a:latin typeface="Adobe 黑体 Std R" pitchFamily="34" charset="-128"/>
                <a:ea typeface="Adobe 黑体 Std R" pitchFamily="34" charset="-128"/>
              </a:rPr>
              <a:t>講師 曾凱翎 </a:t>
            </a:r>
            <a:r>
              <a:rPr lang="en-US" altLang="zh-TW" sz="2000" dirty="0">
                <a:latin typeface="Adobe 黑体 Std R" pitchFamily="34" charset="-128"/>
                <a:ea typeface="Adobe 黑体 Std R" pitchFamily="34" charset="-128"/>
              </a:rPr>
              <a:t>2022.06.09</a:t>
            </a:r>
            <a:endParaRPr lang="zh-TW" altLang="en-US" sz="2000" dirty="0">
              <a:latin typeface="Adobe 黑体 Std R" pitchFamily="34" charset="-128"/>
              <a:ea typeface="Adobe 黑体 Std R" pitchFamily="34" charset="-128"/>
            </a:endParaRPr>
          </a:p>
        </p:txBody>
      </p:sp>
      <p:pic>
        <p:nvPicPr>
          <p:cNvPr id="2" name="圖片 3">
            <a:extLst>
              <a:ext uri="{FF2B5EF4-FFF2-40B4-BE49-F238E27FC236}">
                <a16:creationId xmlns="" xmlns:a16="http://schemas.microsoft.com/office/drawing/2014/main" id="{3ED1D4CC-BE32-3F46-9126-1EF86AF98E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409" y="228939"/>
            <a:ext cx="6777182" cy="50828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 descr="C:\Users\Administrator\Desktop\coca-cola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56" y="1214422"/>
            <a:ext cx="8763000" cy="4762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2050" name="Picture 2" descr="C:\Users\Administrator\Desktop\google-new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7143750" cy="3533775"/>
          </a:xfrm>
          <a:prstGeom prst="rect">
            <a:avLst/>
          </a:prstGeom>
          <a:noFill/>
        </p:spPr>
      </p:pic>
      <p:pic>
        <p:nvPicPr>
          <p:cNvPr id="2051" name="Picture 3" descr="C:\Users\Administrator\Desktop\phpbff9R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928934"/>
            <a:ext cx="4572032" cy="161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C129BC4A-3962-834D-8C20-6784AB990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圖形</a:t>
            </a:r>
            <a:r>
              <a:rPr lang="en-US" altLang="zh-TW" dirty="0"/>
              <a:t>LOGO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與品牌相關的圖案或圖形</a:t>
            </a:r>
            <a:endParaRPr lang="en-US" altLang="zh-TW" dirty="0"/>
          </a:p>
          <a:p>
            <a:r>
              <a:rPr lang="zh-TW" altLang="en-US" dirty="0"/>
              <a:t>具象</a:t>
            </a:r>
            <a:r>
              <a:rPr lang="en-US" altLang="zh-TW" dirty="0"/>
              <a:t>-</a:t>
            </a:r>
            <a:r>
              <a:rPr lang="zh-TW" altLang="en-US" dirty="0"/>
              <a:t>使用與品牌相關圖像</a:t>
            </a:r>
            <a:endParaRPr lang="en-US" altLang="zh-TW" dirty="0"/>
          </a:p>
          <a:p>
            <a:r>
              <a:rPr lang="zh-TW" altLang="en-US" dirty="0"/>
              <a:t>抽象</a:t>
            </a:r>
            <a:r>
              <a:rPr lang="en-US" altLang="zh-TW" dirty="0"/>
              <a:t>-</a:t>
            </a:r>
            <a:r>
              <a:rPr lang="zh-TW" altLang="en-US" dirty="0"/>
              <a:t>以品牌理念圖形延伸製作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容易辨識與記憶</a:t>
            </a:r>
          </a:p>
        </p:txBody>
      </p:sp>
    </p:spTree>
    <p:extLst>
      <p:ext uri="{BB962C8B-B14F-4D97-AF65-F5344CB8AC3E}">
        <p14:creationId xmlns="" xmlns:p14="http://schemas.microsoft.com/office/powerpoint/2010/main" val="18675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7">
            <a:extLst>
              <a:ext uri="{FF2B5EF4-FFF2-40B4-BE49-F238E27FC236}">
                <a16:creationId xmlns="" xmlns:a16="http://schemas.microsoft.com/office/drawing/2014/main" id="{3AB8EDE4-45A1-C948-9066-3171C5195C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57166"/>
            <a:ext cx="3965976" cy="2643984"/>
          </a:xfrm>
        </p:spPr>
      </p:pic>
      <p:pic>
        <p:nvPicPr>
          <p:cNvPr id="3074" name="Picture 2" descr="C:\Users\Administrator\Desktop\D_754bCXsAABc0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66"/>
            <a:ext cx="3992596" cy="3280071"/>
          </a:xfrm>
          <a:prstGeom prst="rect">
            <a:avLst/>
          </a:prstGeom>
          <a:noFill/>
        </p:spPr>
      </p:pic>
      <p:pic>
        <p:nvPicPr>
          <p:cNvPr id="3076" name="Picture 4" descr="C:\Users\Administrator\Desktop\豐田汽車在歐洲推出新LOGO，包括新的品牌色和定製字體-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857628"/>
            <a:ext cx="4548018" cy="2592370"/>
          </a:xfrm>
          <a:prstGeom prst="rect">
            <a:avLst/>
          </a:prstGeom>
          <a:noFill/>
        </p:spPr>
      </p:pic>
      <p:pic>
        <p:nvPicPr>
          <p:cNvPr id="3077" name="Picture 5" descr="C:\Users\Administrator\Desktop\nBnauEDMklTN0MWO1YWOmBjZyMTMwQ3Lt92Yuc2cthWcuw2cz5SMw9yL6MHc0R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221063"/>
            <a:ext cx="3367361" cy="32797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6750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098" name="Picture 2" descr="C:\Users\Administrator\Desktop\d9766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071834" cy="3071834"/>
          </a:xfrm>
          <a:prstGeom prst="rect">
            <a:avLst/>
          </a:prstGeom>
          <a:noFill/>
        </p:spPr>
      </p:pic>
      <p:pic>
        <p:nvPicPr>
          <p:cNvPr id="5" name="圖片 7">
            <a:extLst>
              <a:ext uri="{FF2B5EF4-FFF2-40B4-BE49-F238E27FC236}">
                <a16:creationId xmlns="" xmlns:a16="http://schemas.microsoft.com/office/drawing/2014/main" id="{4A6E5528-43F4-5547-B7D0-6A4DAC186B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3241977"/>
            <a:ext cx="3595484" cy="3330295"/>
          </a:xfrm>
          <a:prstGeom prst="rect">
            <a:avLst/>
          </a:prstGeom>
        </p:spPr>
      </p:pic>
      <p:pic>
        <p:nvPicPr>
          <p:cNvPr id="4099" name="Picture 3" descr="C:\Users\Administrator\Desktop\img-1614760344-86680@6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57288" y="3643314"/>
            <a:ext cx="5715000" cy="2971800"/>
          </a:xfrm>
          <a:prstGeom prst="rect">
            <a:avLst/>
          </a:prstGeom>
          <a:noFill/>
        </p:spPr>
      </p:pic>
      <p:pic>
        <p:nvPicPr>
          <p:cNvPr id="4100" name="Picture 4" descr="C:\Users\Administrator\Desktop\World-Wide-Fund-for-Nature-Logo-2000-pres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473254"/>
            <a:ext cx="4643470" cy="2611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手寫</a:t>
            </a:r>
            <a:r>
              <a:rPr lang="en-US" altLang="zh-TW" dirty="0"/>
              <a:t>LOGO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適合溫暖的、與人密切交流的品牌，例：餐飲、花店、工作室</a:t>
            </a:r>
            <a:endParaRPr lang="en-US" altLang="zh-TW" dirty="0"/>
          </a:p>
        </p:txBody>
      </p:sp>
      <p:pic>
        <p:nvPicPr>
          <p:cNvPr id="6146" name="Picture 2" descr="C:\Users\Administrator\Desktop\128920a7b22b82d4e08a7aadf8cb1367--japanese-logo-logo-ty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500306"/>
            <a:ext cx="2247900" cy="3924300"/>
          </a:xfrm>
          <a:prstGeom prst="rect">
            <a:avLst/>
          </a:prstGeom>
          <a:noFill/>
        </p:spPr>
      </p:pic>
      <p:pic>
        <p:nvPicPr>
          <p:cNvPr id="6150" name="Picture 6" descr="C:\Users\Administrator\Desktop\Single-Signature-Font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786190"/>
            <a:ext cx="3943331" cy="2628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ED9B9358-AC53-C042-8DA7-09770CB24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圖文</a:t>
            </a:r>
            <a:r>
              <a:rPr lang="en-US" altLang="zh-TW" dirty="0"/>
              <a:t>LOGO</a:t>
            </a:r>
            <a:endParaRPr lang="zh-TW" altLang="en-US" dirty="0"/>
          </a:p>
        </p:txBody>
      </p:sp>
      <p:pic>
        <p:nvPicPr>
          <p:cNvPr id="5122" name="Picture 2" descr="C:\Users\Administrator\Desktop\burger-king-logo-burger-king-logo-white-background-vector-format-avaliable-1242898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07906"/>
            <a:ext cx="5342599" cy="3714776"/>
          </a:xfrm>
          <a:prstGeom prst="rect">
            <a:avLst/>
          </a:prstGeom>
          <a:noFill/>
        </p:spPr>
      </p:pic>
      <p:pic>
        <p:nvPicPr>
          <p:cNvPr id="5123" name="Picture 3" descr="C:\Users\Administrator\Desktop\Pizza_Hu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707906"/>
            <a:ext cx="3643338" cy="3721490"/>
          </a:xfrm>
          <a:prstGeom prst="rect">
            <a:avLst/>
          </a:prstGeom>
          <a:noFill/>
        </p:spPr>
      </p:pic>
      <p:sp>
        <p:nvSpPr>
          <p:cNvPr id="8" name="內容版面配置區 2"/>
          <p:cNvSpPr txBox="1">
            <a:spLocks/>
          </p:cNvSpPr>
          <p:nvPr/>
        </p:nvSpPr>
        <p:spPr>
          <a:xfrm>
            <a:off x="428596" y="150017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3200" dirty="0">
                <a:latin typeface="Adobe 黑体 Std R" pitchFamily="34" charset="-128"/>
                <a:ea typeface="Adobe 黑体 Std R" pitchFamily="34" charset="-128"/>
              </a:rPr>
              <a:t>內容豐富，強化品牌理念傳達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黑体 Std R" pitchFamily="34" charset="-128"/>
              <a:ea typeface="Adobe 黑体 Std R" pitchFamily="34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TW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黑体 Std R" pitchFamily="34" charset="-128"/>
                <a:ea typeface="Adobe 黑体 Std R" pitchFamily="34" charset="-128"/>
                <a:cs typeface="+mn-cs"/>
              </a:rPr>
              <a:t>之後再行簡化</a:t>
            </a:r>
            <a:endParaRPr kumimoji="0" lang="en-US" altLang="zh-TW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dobe 黑体 Std R" pitchFamily="34" charset="-128"/>
              <a:ea typeface="Adobe 黑体 Std R" pitchFamily="34" charset="-128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931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線條</a:t>
            </a:r>
            <a:r>
              <a:rPr lang="en-US" altLang="zh-TW" dirty="0"/>
              <a:t>LOGO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25963"/>
          </a:xfrm>
        </p:spPr>
        <p:txBody>
          <a:bodyPr/>
          <a:lstStyle/>
          <a:p>
            <a:r>
              <a:rPr lang="zh-TW" altLang="en-US" dirty="0"/>
              <a:t>可結合圖像、文字做設計</a:t>
            </a:r>
            <a:endParaRPr lang="en-US" altLang="zh-TW" dirty="0"/>
          </a:p>
          <a:p>
            <a:r>
              <a:rPr lang="zh-TW" altLang="en-US" dirty="0"/>
              <a:t>流暢、圓角</a:t>
            </a:r>
            <a:endParaRPr lang="en-US" altLang="zh-TW" dirty="0"/>
          </a:p>
          <a:p>
            <a:r>
              <a:rPr lang="zh-TW" altLang="en-US" dirty="0"/>
              <a:t>簡約、現代感</a:t>
            </a:r>
          </a:p>
        </p:txBody>
      </p:sp>
      <p:pic>
        <p:nvPicPr>
          <p:cNvPr id="9218" name="Picture 2" descr="C:\Users\Administrator\Desktop\airbnb_vertical_lockup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285992"/>
            <a:ext cx="3805817" cy="4160238"/>
          </a:xfrm>
          <a:prstGeom prst="rect">
            <a:avLst/>
          </a:prstGeom>
          <a:noFill/>
        </p:spPr>
      </p:pic>
      <p:pic>
        <p:nvPicPr>
          <p:cNvPr id="9219" name="Picture 3" descr="C:\Users\Administrator\Desktop\7-1F31Q335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149" y="3269650"/>
            <a:ext cx="4212165" cy="3159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sz="2700" dirty="0"/>
              <a:t>文字</a:t>
            </a:r>
            <a:r>
              <a:rPr lang="en-US" altLang="zh-TW" sz="2700" dirty="0"/>
              <a:t>LOGO</a:t>
            </a:r>
            <a:r>
              <a:rPr lang="zh-TW" altLang="en-US" sz="2700" dirty="0"/>
              <a:t>的延伸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-</a:t>
            </a:r>
            <a:br>
              <a:rPr lang="en-US" altLang="zh-TW" dirty="0"/>
            </a:br>
            <a:r>
              <a:rPr lang="en-US" altLang="zh-TW" sz="6700" dirty="0"/>
              <a:t>Monogram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/>
              <a:t>花押字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57A3587C-A3E5-B443-8C4F-6D1561B5C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4">
            <a:extLst>
              <a:ext uri="{FF2B5EF4-FFF2-40B4-BE49-F238E27FC236}">
                <a16:creationId xmlns="" xmlns:a16="http://schemas.microsoft.com/office/drawing/2014/main" id="{6B7DB7AE-9CB2-B74E-BCCA-669E22F68F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13" y="-172064"/>
            <a:ext cx="6001773" cy="7202127"/>
          </a:xfrm>
        </p:spPr>
      </p:pic>
    </p:spTree>
    <p:extLst>
      <p:ext uri="{BB962C8B-B14F-4D97-AF65-F5344CB8AC3E}">
        <p14:creationId xmlns="" xmlns:p14="http://schemas.microsoft.com/office/powerpoint/2010/main" val="159923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Adobe 黑体 Std R" pitchFamily="34" charset="-128"/>
                <a:ea typeface="Adobe 黑体 Std R" pitchFamily="34" charset="-128"/>
              </a:rPr>
              <a:t>商標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商標是識別某商品、服務或與其相關具體個人或企業的顯著標誌，可以是圖形或文字，也可以聲音、氣味或立體圖來表示。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代表著一個品牌，融合品牌價值與理念</a:t>
            </a:r>
            <a:endParaRPr lang="zh-TW" altLang="en-US" dirty="0">
              <a:latin typeface="Adobe 黑体 Std R" pitchFamily="34" charset="-128"/>
              <a:ea typeface="Adobe 黑体 Std R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r>
              <a:rPr lang="en-US" altLang="zh-TW" dirty="0"/>
              <a:t>Monogram(</a:t>
            </a:r>
            <a:r>
              <a:rPr lang="zh-TW" altLang="en-US" dirty="0"/>
              <a:t>花押字、文織字母</a:t>
            </a:r>
            <a:r>
              <a:rPr lang="en-US" altLang="zh-TW" dirty="0"/>
              <a:t>)</a:t>
            </a:r>
            <a:endParaRPr lang="zh-TW" altLang="en-US" dirty="0"/>
          </a:p>
          <a:p>
            <a:endParaRPr lang="en-US" altLang="zh-TW" dirty="0"/>
          </a:p>
          <a:p>
            <a:r>
              <a:rPr lang="zh-TW" altLang="en-US" dirty="0"/>
              <a:t>重疊、組合</a:t>
            </a:r>
            <a:r>
              <a:rPr lang="en-US" altLang="zh-TW" b="1" dirty="0"/>
              <a:t>2</a:t>
            </a:r>
            <a:r>
              <a:rPr lang="zh-TW" altLang="en-US" b="1" dirty="0"/>
              <a:t>種</a:t>
            </a:r>
            <a:r>
              <a:rPr lang="zh-TW" altLang="en-US" dirty="0"/>
              <a:t>以上的字母或符號</a:t>
            </a:r>
            <a:endParaRPr lang="en-US" altLang="zh-TW" dirty="0"/>
          </a:p>
          <a:p>
            <a:r>
              <a:rPr lang="zh-TW" altLang="en-US" dirty="0"/>
              <a:t>過去被使用在君主制度中的徽章，現代則被頻繁使用在精品品牌</a:t>
            </a:r>
          </a:p>
        </p:txBody>
      </p:sp>
      <p:pic>
        <p:nvPicPr>
          <p:cNvPr id="2051" name="Picture 3" descr="C:\Users\Administrator\Desktop\Tesla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214686"/>
            <a:ext cx="3360725" cy="3360724"/>
          </a:xfrm>
          <a:prstGeom prst="rect">
            <a:avLst/>
          </a:prstGeom>
          <a:noFill/>
        </p:spPr>
      </p:pic>
      <p:pic>
        <p:nvPicPr>
          <p:cNvPr id="2053" name="Picture 5" descr="C:\Users\Administrator\Desktop\ikea__9_10008000_1616243294_a61f894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4517660" cy="1811326"/>
          </a:xfrm>
          <a:prstGeom prst="rect">
            <a:avLst/>
          </a:prstGeom>
          <a:noFill/>
        </p:spPr>
      </p:pic>
      <p:sp>
        <p:nvSpPr>
          <p:cNvPr id="8" name="禁止標誌 7"/>
          <p:cNvSpPr/>
          <p:nvPr/>
        </p:nvSpPr>
        <p:spPr>
          <a:xfrm>
            <a:off x="500034" y="3357562"/>
            <a:ext cx="642942" cy="64294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禁止標誌 8"/>
          <p:cNvSpPr/>
          <p:nvPr/>
        </p:nvSpPr>
        <p:spPr>
          <a:xfrm>
            <a:off x="5429256" y="4857760"/>
            <a:ext cx="642942" cy="64294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/>
              <a:t>STEP 3 </a:t>
            </a:r>
            <a:r>
              <a:rPr lang="zh-TW" altLang="en-US" dirty="0"/>
              <a:t>數位化、概念化</a:t>
            </a:r>
            <a:endParaRPr lang="en-US" altLang="zh-TW" dirty="0"/>
          </a:p>
          <a:p>
            <a:pPr>
              <a:buNone/>
            </a:pPr>
            <a:endParaRPr lang="en-US" altLang="zh-TW" dirty="0"/>
          </a:p>
          <a:p>
            <a:pPr>
              <a:buNone/>
            </a:pPr>
            <a:r>
              <a:rPr lang="en-US" altLang="zh-TW" dirty="0"/>
              <a:t>1.</a:t>
            </a:r>
            <a:r>
              <a:rPr lang="zh-TW" altLang="en-US" dirty="0"/>
              <a:t>建議以「現有字型」製作，再使用其他工具做延伸與調整。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2.</a:t>
            </a:r>
            <a:r>
              <a:rPr lang="zh-TW" altLang="en-US" dirty="0"/>
              <a:t>參考方向：疊加、連接、立體、交錯、對稱、刪除部分字母、更改顏色等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3.</a:t>
            </a:r>
            <a:r>
              <a:rPr lang="zh-TW" altLang="en-US" dirty="0"/>
              <a:t>保留字母可識別性</a:t>
            </a:r>
            <a:endParaRPr lang="en-US" altLang="zh-TW" dirty="0"/>
          </a:p>
        </p:txBody>
      </p:sp>
      <p:pic>
        <p:nvPicPr>
          <p:cNvPr id="4098" name="Picture 2" descr="C:\Users\Administrator\Desktop\下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2181225" cy="2095500"/>
          </a:xfrm>
          <a:prstGeom prst="rect">
            <a:avLst/>
          </a:prstGeom>
          <a:noFill/>
        </p:spPr>
      </p:pic>
      <p:pic>
        <p:nvPicPr>
          <p:cNvPr id="4101" name="Picture 5" descr="C:\Users\Administrator\Desktop\london-symphony-orchestra-monogram-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52"/>
            <a:ext cx="2571768" cy="2114565"/>
          </a:xfrm>
          <a:prstGeom prst="rect">
            <a:avLst/>
          </a:prstGeom>
          <a:noFill/>
        </p:spPr>
      </p:pic>
      <p:pic>
        <p:nvPicPr>
          <p:cNvPr id="4102" name="Picture 6" descr="C:\Users\Administrator\Desktop\新LOGO細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9" y="142852"/>
            <a:ext cx="2357454" cy="2119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sz="2700" dirty="0"/>
              <a:t>圖像</a:t>
            </a:r>
            <a:r>
              <a:rPr lang="en-US" altLang="zh-TW" sz="2700" dirty="0"/>
              <a:t>LOGO</a:t>
            </a:r>
            <a:r>
              <a:rPr lang="zh-TW" altLang="en-US" sz="2700" dirty="0"/>
              <a:t>的延伸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-</a:t>
            </a:r>
            <a:br>
              <a:rPr lang="en-US" altLang="zh-TW" dirty="0"/>
            </a:br>
            <a:r>
              <a:rPr lang="en-US" altLang="zh-TW" dirty="0"/>
              <a:t>Negative Space</a:t>
            </a:r>
            <a:br>
              <a:rPr lang="en-US" altLang="zh-TW" dirty="0"/>
            </a:br>
            <a:r>
              <a:rPr lang="zh-TW" altLang="en-US" dirty="0"/>
              <a:t>圖地反轉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圖</a:t>
            </a:r>
            <a:r>
              <a:rPr lang="en-US" altLang="zh-TW" dirty="0"/>
              <a:t>figure</a:t>
            </a:r>
            <a:r>
              <a:rPr lang="zh-TW" altLang="en-US" dirty="0"/>
              <a:t>：優先理解的圖像</a:t>
            </a:r>
            <a:endParaRPr lang="en-US" altLang="zh-TW" dirty="0"/>
          </a:p>
          <a:p>
            <a:r>
              <a:rPr lang="zh-TW" altLang="en-US" dirty="0"/>
              <a:t>地</a:t>
            </a:r>
            <a:r>
              <a:rPr lang="en-US" altLang="zh-TW" dirty="0"/>
              <a:t>ground</a:t>
            </a:r>
            <a:r>
              <a:rPr lang="zh-TW" altLang="en-US" dirty="0"/>
              <a:t>：其餘的對象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增加創意、區別性</a:t>
            </a:r>
            <a:endParaRPr lang="en-US" altLang="zh-TW" dirty="0"/>
          </a:p>
          <a:p>
            <a:r>
              <a:rPr lang="zh-TW" altLang="en-US" dirty="0"/>
              <a:t>包含一個以上的意涵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AA2E4BAA-26C7-A74A-9186-FD7E78769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4">
            <a:extLst>
              <a:ext uri="{FF2B5EF4-FFF2-40B4-BE49-F238E27FC236}">
                <a16:creationId xmlns="" xmlns:a16="http://schemas.microsoft.com/office/drawing/2014/main" id="{68F6909E-B496-1B45-84F1-38B36D2B1A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045" y="662420"/>
            <a:ext cx="4675909" cy="5533159"/>
          </a:xfrm>
        </p:spPr>
      </p:pic>
    </p:spTree>
    <p:extLst>
      <p:ext uri="{BB962C8B-B14F-4D97-AF65-F5344CB8AC3E}">
        <p14:creationId xmlns="" xmlns:p14="http://schemas.microsoft.com/office/powerpoint/2010/main" val="9530724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57845D83-8F24-0D4A-9149-2BEA045F6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4">
            <a:extLst>
              <a:ext uri="{FF2B5EF4-FFF2-40B4-BE49-F238E27FC236}">
                <a16:creationId xmlns="" xmlns:a16="http://schemas.microsoft.com/office/drawing/2014/main" id="{7232C4B5-3FB1-D64F-82EA-83E2264DBD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46" y="1604817"/>
            <a:ext cx="7851908" cy="3873608"/>
          </a:xfrm>
        </p:spPr>
      </p:pic>
    </p:spTree>
    <p:extLst>
      <p:ext uri="{BB962C8B-B14F-4D97-AF65-F5344CB8AC3E}">
        <p14:creationId xmlns="" xmlns:p14="http://schemas.microsoft.com/office/powerpoint/2010/main" val="1561282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F82B8236-E277-C44B-8D9B-04BB4F481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="" xmlns:a16="http://schemas.microsoft.com/office/drawing/2014/main" id="{5E694897-3265-2D4A-B127-FEFD441A6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170" name="Picture 2" descr="C:\Users\Administrator\Desktop\Fe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3694112" cy="2992437"/>
          </a:xfrm>
          <a:prstGeom prst="rect">
            <a:avLst/>
          </a:prstGeom>
          <a:noFill/>
        </p:spPr>
      </p:pic>
      <p:pic>
        <p:nvPicPr>
          <p:cNvPr id="7173" name="Picture 5" descr="C:\Users\Administrator\Desktop\carrefour-logo-sv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5728"/>
            <a:ext cx="3571900" cy="3571900"/>
          </a:xfrm>
          <a:prstGeom prst="rect">
            <a:avLst/>
          </a:prstGeom>
          <a:noFill/>
        </p:spPr>
      </p:pic>
      <p:pic>
        <p:nvPicPr>
          <p:cNvPr id="7174" name="Picture 6" descr="C:\Users\Administrator\Desktop\擷取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429000"/>
            <a:ext cx="3143272" cy="3151230"/>
          </a:xfrm>
          <a:prstGeom prst="rect">
            <a:avLst/>
          </a:prstGeom>
          <a:noFill/>
        </p:spPr>
      </p:pic>
      <p:pic>
        <p:nvPicPr>
          <p:cNvPr id="7175" name="Picture 7" descr="C:\Users\Administrator\Desktop\擷取565656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000504"/>
            <a:ext cx="3867147" cy="25638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9097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sz="2700" dirty="0"/>
              <a:t>動手做一個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-</a:t>
            </a:r>
            <a:br>
              <a:rPr lang="en-US" altLang="zh-TW" dirty="0"/>
            </a:br>
            <a:r>
              <a:rPr lang="en-US" altLang="zh-TW" dirty="0"/>
              <a:t>LOGO DESIGN</a:t>
            </a:r>
            <a:br>
              <a:rPr lang="en-US" altLang="zh-TW" dirty="0"/>
            </a:br>
            <a:r>
              <a:rPr lang="zh-TW" altLang="en-US" dirty="0"/>
              <a:t>實作流程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/>
              <a:t>STEP 1 </a:t>
            </a:r>
            <a:r>
              <a:rPr lang="zh-TW" altLang="en-US" dirty="0"/>
              <a:t>尋找靈感</a:t>
            </a:r>
            <a:r>
              <a:rPr lang="en-US" altLang="zh-TW" dirty="0"/>
              <a:t>-</a:t>
            </a:r>
            <a:r>
              <a:rPr lang="zh-TW" altLang="en-US" dirty="0"/>
              <a:t>多參考別人的作品</a:t>
            </a:r>
            <a:endParaRPr lang="en-US" altLang="zh-TW" dirty="0"/>
          </a:p>
          <a:p>
            <a:pPr>
              <a:buNone/>
            </a:pPr>
            <a:endParaRPr lang="en-US" altLang="zh-TW" dirty="0"/>
          </a:p>
          <a:p>
            <a:pPr>
              <a:buNone/>
            </a:pPr>
            <a:r>
              <a:rPr lang="en-US" altLang="zh-TW" dirty="0"/>
              <a:t>1.</a:t>
            </a:r>
            <a:r>
              <a:rPr lang="zh-TW" altLang="en-US" dirty="0"/>
              <a:t>為什麼吸引你？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2.</a:t>
            </a:r>
            <a:r>
              <a:rPr lang="zh-TW" altLang="en-US" dirty="0"/>
              <a:t>運用的原理及方法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3.</a:t>
            </a:r>
            <a:r>
              <a:rPr lang="zh-TW" altLang="en-US" dirty="0"/>
              <a:t>哪些部分可以運用在你的創作上？</a:t>
            </a:r>
            <a:endParaRPr lang="en-US" altLang="zh-TW" dirty="0"/>
          </a:p>
          <a:p>
            <a:pPr>
              <a:buNone/>
            </a:pPr>
            <a:endParaRPr lang="en-US" altLang="zh-TW" dirty="0"/>
          </a:p>
          <a:p>
            <a:pPr>
              <a:buNone/>
            </a:pPr>
            <a:r>
              <a:rPr lang="zh-TW" altLang="en-US" dirty="0"/>
              <a:t>參考素材：</a:t>
            </a:r>
            <a:r>
              <a:rPr lang="en-US" altLang="zh-TW" dirty="0"/>
              <a:t>Google</a:t>
            </a:r>
            <a:r>
              <a:rPr lang="zh-TW" altLang="en-US" dirty="0"/>
              <a:t>、</a:t>
            </a:r>
            <a:r>
              <a:rPr lang="en-US" altLang="zh-TW" dirty="0" err="1"/>
              <a:t>Pinterest</a:t>
            </a:r>
            <a:r>
              <a:rPr lang="zh-TW" altLang="en-US" dirty="0"/>
              <a:t>、</a:t>
            </a:r>
            <a:r>
              <a:rPr lang="en-US" altLang="zh-TW" dirty="0"/>
              <a:t>Design </a:t>
            </a:r>
            <a:r>
              <a:rPr lang="en-US" altLang="zh-TW" dirty="0" err="1"/>
              <a:t>Evo</a:t>
            </a:r>
            <a:endParaRPr lang="zh-TW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/>
              <a:t>STEP 2 </a:t>
            </a:r>
            <a:r>
              <a:rPr lang="zh-TW" altLang="en-US" dirty="0"/>
              <a:t>想法發散</a:t>
            </a:r>
            <a:r>
              <a:rPr lang="en-US" altLang="zh-TW" dirty="0"/>
              <a:t>-</a:t>
            </a:r>
            <a:r>
              <a:rPr lang="zh-TW" altLang="en-US" dirty="0"/>
              <a:t>盡情發揮創意擬稿</a:t>
            </a:r>
            <a:endParaRPr lang="en-US" altLang="zh-TW" dirty="0"/>
          </a:p>
          <a:p>
            <a:pPr>
              <a:buNone/>
            </a:pPr>
            <a:endParaRPr lang="en-US" altLang="zh-TW" dirty="0"/>
          </a:p>
          <a:p>
            <a:pPr>
              <a:buNone/>
            </a:pPr>
            <a:r>
              <a:rPr lang="en-US" altLang="zh-TW" dirty="0"/>
              <a:t>1.</a:t>
            </a:r>
            <a:r>
              <a:rPr lang="zh-TW" altLang="en-US" dirty="0"/>
              <a:t>在限定時間內盡情繪製草圖</a:t>
            </a:r>
            <a:endParaRPr lang="en-US" altLang="zh-TW" dirty="0"/>
          </a:p>
          <a:p>
            <a:pPr>
              <a:buNone/>
            </a:pPr>
            <a:r>
              <a:rPr lang="en-US" altLang="zh-TW" dirty="0"/>
              <a:t>2.</a:t>
            </a:r>
            <a:r>
              <a:rPr lang="zh-TW" altLang="en-US" dirty="0"/>
              <a:t>寫下所有可能想法，做心智圖</a:t>
            </a:r>
            <a:r>
              <a:rPr lang="en-US" altLang="zh-TW" dirty="0"/>
              <a:t>(mind map)</a:t>
            </a:r>
          </a:p>
          <a:p>
            <a:pPr>
              <a:buNone/>
            </a:pPr>
            <a:r>
              <a:rPr lang="en-US" altLang="zh-TW" dirty="0"/>
              <a:t>3.</a:t>
            </a:r>
            <a:r>
              <a:rPr lang="zh-TW" altLang="en-US" dirty="0"/>
              <a:t>選出</a:t>
            </a:r>
            <a:r>
              <a:rPr lang="en-US" altLang="zh-TW" dirty="0"/>
              <a:t>3-5</a:t>
            </a:r>
            <a:r>
              <a:rPr lang="zh-TW" altLang="en-US" dirty="0"/>
              <a:t>個最喜歡的草稿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一、風格</a:t>
            </a:r>
          </a:p>
          <a:p>
            <a:r>
              <a:rPr lang="zh-TW" altLang="en-US" dirty="0" smtClean="0"/>
              <a:t>常見的風格有經典復古、流暢簡約以及富有手感的日式風格。商標的視覺風格暗示了產品性質與目標客群。</a:t>
            </a:r>
            <a:endParaRPr lang="zh-TW" altLang="en-US" dirty="0"/>
          </a:p>
        </p:txBody>
      </p:sp>
      <p:pic>
        <p:nvPicPr>
          <p:cNvPr id="4" name="Picture 5" descr="C:\Users\Administrator\Desktop\22033095214832_7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643314"/>
            <a:ext cx="2817795" cy="2817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D80CA302-567F-6C43-BAC2-41E477DD6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="" xmlns:a16="http://schemas.microsoft.com/office/drawing/2014/main" id="{10CA5061-F4BE-FD42-B853-8BF179250D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STEP 3 </a:t>
            </a:r>
            <a:r>
              <a:rPr lang="zh-TW" altLang="en-US" dirty="0"/>
              <a:t>想法收斂</a:t>
            </a:r>
            <a:endParaRPr lang="en-US" altLang="zh-TW" dirty="0"/>
          </a:p>
          <a:p>
            <a:r>
              <a:rPr lang="zh-TW" altLang="en-US" dirty="0"/>
              <a:t>利用減法原則刪除過多元素，只留下核心概念。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8194" name="Picture 2" descr="C:\Users\Administrator\Desktop\343-LOGO設計系列｜世界上最成功的5大LOGO：成功關鍵｜哈利熊HoliBea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357562"/>
            <a:ext cx="8339747" cy="2905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86851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sz="2700" dirty="0"/>
              <a:t>挑選好字體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dirty="0"/>
              <a:t>-</a:t>
            </a:r>
            <a:br>
              <a:rPr lang="en-US" altLang="zh-TW" dirty="0"/>
            </a:br>
            <a:r>
              <a:rPr lang="zh-TW" altLang="en-US" dirty="0"/>
              <a:t>襯線體與無襯線體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en-US" altLang="zh-TW" sz="3600" dirty="0"/>
              <a:t>SERIF/SANS SERIF</a:t>
            </a:r>
            <a:endParaRPr lang="zh-TW" altLang="en-US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="" xmlns:a16="http://schemas.microsoft.com/office/drawing/2014/main" id="{36BA41BE-295E-AD40-AE3B-9F28CCA61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襯線體</a:t>
            </a:r>
          </a:p>
        </p:txBody>
      </p:sp>
      <p:pic>
        <p:nvPicPr>
          <p:cNvPr id="4" name="圖片 4">
            <a:extLst>
              <a:ext uri="{FF2B5EF4-FFF2-40B4-BE49-F238E27FC236}">
                <a16:creationId xmlns="" xmlns:a16="http://schemas.microsoft.com/office/drawing/2014/main" id="{D467C797-4332-074F-912E-AF232678F7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" y="2187359"/>
            <a:ext cx="7594600" cy="3467100"/>
          </a:xfrm>
        </p:spPr>
      </p:pic>
    </p:spTree>
    <p:extLst>
      <p:ext uri="{BB962C8B-B14F-4D97-AF65-F5344CB8AC3E}">
        <p14:creationId xmlns="" xmlns:p14="http://schemas.microsoft.com/office/powerpoint/2010/main" val="26480580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字型應用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https://drive.google.com/file/d/1v73HZ3P8mi2YLULjY0kSCcU-dm44hzm0/view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商標註冊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申請商標的優點</a:t>
            </a:r>
            <a:endParaRPr lang="en-US" altLang="zh-TW" dirty="0"/>
          </a:p>
          <a:p>
            <a:r>
              <a:rPr lang="en-US" altLang="zh-TW" dirty="0"/>
              <a:t>1.</a:t>
            </a:r>
            <a:r>
              <a:rPr lang="zh-TW" altLang="en-US" dirty="0"/>
              <a:t>區別</a:t>
            </a:r>
            <a:endParaRPr lang="en-US" altLang="zh-TW" dirty="0"/>
          </a:p>
          <a:p>
            <a:r>
              <a:rPr lang="zh-TW" altLang="en-US" dirty="0"/>
              <a:t>使消費者可區別商品或服務之來源並認同品牌</a:t>
            </a:r>
            <a:endParaRPr lang="en-US" altLang="zh-TW" dirty="0"/>
          </a:p>
          <a:p>
            <a:r>
              <a:rPr lang="en-US" altLang="zh-TW" dirty="0"/>
              <a:t>2.</a:t>
            </a:r>
            <a:r>
              <a:rPr lang="zh-TW" altLang="en-US" dirty="0"/>
              <a:t>鞏固市場</a:t>
            </a:r>
            <a:endParaRPr lang="en-US" altLang="zh-TW" dirty="0"/>
          </a:p>
          <a:p>
            <a:r>
              <a:rPr lang="zh-TW" altLang="en-US" dirty="0"/>
              <a:t>商標即品牌，擁有良好信譽可以達到搶佔市場先機之目的。</a:t>
            </a:r>
            <a:endParaRPr lang="en-US" altLang="zh-TW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/>
              <a:t>3.</a:t>
            </a:r>
            <a:r>
              <a:rPr lang="zh-TW" altLang="en-US" dirty="0"/>
              <a:t>排除他人</a:t>
            </a:r>
            <a:endParaRPr lang="en-US" altLang="zh-TW" dirty="0"/>
          </a:p>
          <a:p>
            <a:r>
              <a:rPr lang="zh-TW" altLang="en-US" dirty="0"/>
              <a:t>可以排除他人以相同或相似的商標用於類似商品或服務的註冊。</a:t>
            </a:r>
            <a:endParaRPr lang="en-US" altLang="zh-TW" dirty="0"/>
          </a:p>
          <a:p>
            <a:r>
              <a:rPr lang="en-US" altLang="zh-TW" dirty="0"/>
              <a:t>4.</a:t>
            </a:r>
            <a:r>
              <a:rPr lang="zh-TW" altLang="en-US" dirty="0"/>
              <a:t>排除侵害</a:t>
            </a:r>
            <a:endParaRPr lang="en-US" altLang="zh-TW" dirty="0"/>
          </a:p>
          <a:p>
            <a:r>
              <a:rPr lang="zh-TW" altLang="en-US" dirty="0"/>
              <a:t>得向因故意或過失的侵害商標權得人請求損害賠償。</a:t>
            </a:r>
            <a:endParaRPr lang="en-US" altLang="zh-TW" dirty="0"/>
          </a:p>
          <a:p>
            <a:r>
              <a:rPr lang="en-US" altLang="zh-TW" dirty="0"/>
              <a:t>5.</a:t>
            </a:r>
            <a:r>
              <a:rPr lang="zh-TW" altLang="en-US" dirty="0"/>
              <a:t>提高資產價值</a:t>
            </a:r>
            <a:endParaRPr lang="en-US" altLang="zh-TW" dirty="0"/>
          </a:p>
          <a:p>
            <a:r>
              <a:rPr lang="zh-TW" altLang="en-US" dirty="0"/>
              <a:t>申請註冊商標為重要無形資產，當品牌信譽見立時，商標資產價值也會提升。</a:t>
            </a: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LOGO</a:t>
            </a:r>
            <a:r>
              <a:rPr lang="zh-TW" altLang="en-US" dirty="0"/>
              <a:t>設計網站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https://www.designevo.com/tw/logo-maker/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優點：免費、好操作</a:t>
            </a:r>
            <a:endParaRPr lang="en-US" altLang="zh-TW" dirty="0"/>
          </a:p>
          <a:p>
            <a:r>
              <a:rPr lang="zh-TW" altLang="en-US" dirty="0"/>
              <a:t>缺點：缺乏彈性、風格相近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烘焙坊</a:t>
            </a:r>
            <a:endParaRPr lang="en-US" altLang="zh-TW" dirty="0"/>
          </a:p>
          <a:p>
            <a:r>
              <a:rPr lang="zh-TW" altLang="en-US" dirty="0"/>
              <a:t>藥廠</a:t>
            </a:r>
            <a:endParaRPr lang="en-US" altLang="zh-TW" dirty="0"/>
          </a:p>
          <a:p>
            <a:r>
              <a:rPr lang="zh-TW" altLang="en-US" dirty="0"/>
              <a:t>音樂教室</a:t>
            </a:r>
            <a:endParaRPr lang="en-US" altLang="zh-TW" dirty="0"/>
          </a:p>
          <a:p>
            <a:r>
              <a:rPr lang="zh-TW" altLang="en-US" dirty="0"/>
              <a:t>生態保護園區</a:t>
            </a:r>
            <a:endParaRPr lang="en-US" altLang="zh-TW" dirty="0"/>
          </a:p>
          <a:p>
            <a:r>
              <a:rPr lang="zh-TW" altLang="en-US" dirty="0"/>
              <a:t>室內設計</a:t>
            </a:r>
            <a:endParaRPr lang="en-US" altLang="zh-TW" dirty="0"/>
          </a:p>
          <a:p>
            <a:r>
              <a:rPr lang="zh-TW" altLang="en-US" dirty="0"/>
              <a:t>眼鏡行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設定品牌目標客群、產品風格</a:t>
            </a:r>
            <a:endParaRPr lang="en-US" altLang="zh-TW" dirty="0"/>
          </a:p>
          <a:p>
            <a:r>
              <a:rPr lang="zh-TW" altLang="en-US" dirty="0"/>
              <a:t>每個人繪製</a:t>
            </a:r>
            <a:r>
              <a:rPr lang="en-US" altLang="zh-TW" dirty="0"/>
              <a:t>3-5</a:t>
            </a:r>
            <a:r>
              <a:rPr lang="zh-TW" altLang="en-US" dirty="0"/>
              <a:t>個草圖</a:t>
            </a:r>
            <a:endParaRPr lang="en-US" altLang="zh-TW" dirty="0"/>
          </a:p>
          <a:p>
            <a:r>
              <a:rPr lang="zh-TW" altLang="en-US" dirty="0"/>
              <a:t>小組討論篩選最適合的</a:t>
            </a:r>
            <a:r>
              <a:rPr lang="en-US" altLang="zh-TW" dirty="0"/>
              <a:t>3</a:t>
            </a:r>
            <a:r>
              <a:rPr lang="zh-TW" altLang="en-US" dirty="0"/>
              <a:t>個草圖</a:t>
            </a:r>
            <a:endParaRPr lang="en-US" altLang="zh-TW" dirty="0"/>
          </a:p>
          <a:p>
            <a:r>
              <a:rPr lang="zh-TW" altLang="en-US" dirty="0"/>
              <a:t>代表說明商標設計理念</a:t>
            </a:r>
            <a:endParaRPr lang="en-US" altLang="zh-TW" dirty="0"/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二、形式</a:t>
            </a:r>
          </a:p>
          <a:p>
            <a:r>
              <a:rPr lang="zh-TW" altLang="en-US" dirty="0" smtClean="0"/>
              <a:t>從圖形色塊、字體變型、線條組合、圖加文字、圖地反轉等不同形式做基礎變化。</a:t>
            </a:r>
            <a:endParaRPr lang="zh-TW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三、顏色</a:t>
            </a:r>
          </a:p>
          <a:p>
            <a:r>
              <a:rPr lang="zh-TW" altLang="en-US" dirty="0" smtClean="0"/>
              <a:t>整體而言，商標越簡單、越能帶給大眾印象越好。顏色數量控制在三種以內，且轉換成單色後依舊清楚為佳</a:t>
            </a:r>
            <a:endParaRPr lang="zh-TW" altLang="en-US" dirty="0"/>
          </a:p>
        </p:txBody>
      </p:sp>
      <p:pic>
        <p:nvPicPr>
          <p:cNvPr id="1026" name="Picture 2" descr="C:\Users\Administrator\Desktop\343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7358114" cy="3851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一、獨特性：與競品之間做出明顯區隔，有利於目標受眾對品牌的辨識與選擇。</a:t>
            </a:r>
          </a:p>
          <a:p>
            <a:r>
              <a:rPr lang="zh-TW" altLang="en-US" dirty="0" smtClean="0"/>
              <a:t>二、識別度：讓人一目了然品牌屬性和業務，使消費者能在這裡找到需求產品。</a:t>
            </a:r>
          </a:p>
        </p:txBody>
      </p:sp>
      <p:pic>
        <p:nvPicPr>
          <p:cNvPr id="4" name="Picture 2" descr="C:\Users\Administrator\Desktop\burger-king-logo-burger-king-logo-white-background-vector-format-avaliable-1242898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857628"/>
            <a:ext cx="3770995" cy="2622020"/>
          </a:xfrm>
          <a:prstGeom prst="rect">
            <a:avLst/>
          </a:prstGeom>
          <a:noFill/>
        </p:spPr>
      </p:pic>
      <p:pic>
        <p:nvPicPr>
          <p:cNvPr id="2050" name="Picture 2" descr="C:\Users\Administrator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9" y="3857628"/>
            <a:ext cx="2643205" cy="264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三、意義性：反應品牌形象及理念</a:t>
            </a:r>
          </a:p>
          <a:p>
            <a:r>
              <a:rPr lang="zh-TW" altLang="en-US" dirty="0" smtClean="0"/>
              <a:t>四、延展性：商標會大量出現在公司業務上，應避免形狀與設計太過特殊，而無法彈性運用在週遭商品，例如名片、信封、招牌上。</a:t>
            </a:r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2714620"/>
            <a:ext cx="8229600" cy="1143000"/>
          </a:xfrm>
        </p:spPr>
        <p:txBody>
          <a:bodyPr/>
          <a:lstStyle/>
          <a:p>
            <a:r>
              <a:rPr lang="zh-TW" altLang="en-US" dirty="0"/>
              <a:t>商標的種類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字母</a:t>
            </a:r>
            <a:r>
              <a:rPr lang="en-US" altLang="zh-TW" dirty="0"/>
              <a:t>LOGO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r>
              <a:rPr lang="zh-TW" altLang="en-US" dirty="0"/>
              <a:t>簡單、明確</a:t>
            </a:r>
            <a:endParaRPr lang="en-US" altLang="zh-TW" dirty="0"/>
          </a:p>
          <a:p>
            <a:r>
              <a:rPr lang="zh-TW" altLang="en-US" dirty="0"/>
              <a:t>使用公司名稱或其縮寫</a:t>
            </a:r>
            <a:endParaRPr lang="en-US" altLang="zh-TW" dirty="0"/>
          </a:p>
          <a:p>
            <a:r>
              <a:rPr lang="zh-TW" altLang="en-US" dirty="0"/>
              <a:t>從字母做圖像變化</a:t>
            </a:r>
            <a:endParaRPr lang="en-US" altLang="zh-TW" dirty="0"/>
          </a:p>
          <a:p>
            <a:r>
              <a:rPr lang="zh-TW" altLang="en-US" dirty="0"/>
              <a:t>選擇符合公司形象的字體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1026" name="Picture 2" descr="C:\Users\Administrator\Desktop\觀點-品牌標誌的七種類型及運用（全）-Rologo-標誌共和國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787" y="3857628"/>
            <a:ext cx="808017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20940</TotalTime>
  <Words>768</Words>
  <Application>Microsoft Office PowerPoint</Application>
  <PresentationFormat>如螢幕大小 (4:3)</PresentationFormat>
  <Paragraphs>101</Paragraphs>
  <Slides>38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38</vt:i4>
      </vt:variant>
    </vt:vector>
  </HeadingPairs>
  <TitlesOfParts>
    <vt:vector size="39" baseType="lpstr">
      <vt:lpstr>Office 佈景主題</vt:lpstr>
      <vt:lpstr>投影片 1</vt:lpstr>
      <vt:lpstr>商標</vt:lpstr>
      <vt:lpstr>投影片 3</vt:lpstr>
      <vt:lpstr>投影片 4</vt:lpstr>
      <vt:lpstr>投影片 5</vt:lpstr>
      <vt:lpstr>投影片 6</vt:lpstr>
      <vt:lpstr>投影片 7</vt:lpstr>
      <vt:lpstr>商標的種類</vt:lpstr>
      <vt:lpstr>字母LOGO</vt:lpstr>
      <vt:lpstr>投影片 10</vt:lpstr>
      <vt:lpstr>投影片 11</vt:lpstr>
      <vt:lpstr>圖形LOGO</vt:lpstr>
      <vt:lpstr>投影片 13</vt:lpstr>
      <vt:lpstr>投影片 14</vt:lpstr>
      <vt:lpstr>手寫LOGO</vt:lpstr>
      <vt:lpstr>圖文LOGO</vt:lpstr>
      <vt:lpstr>線條LOGO</vt:lpstr>
      <vt:lpstr>文字LOGO的延伸 - Monogram 花押字</vt:lpstr>
      <vt:lpstr>投影片 19</vt:lpstr>
      <vt:lpstr>投影片 20</vt:lpstr>
      <vt:lpstr>投影片 21</vt:lpstr>
      <vt:lpstr>圖像LOGO的延伸 - Negative Space 圖地反轉</vt:lpstr>
      <vt:lpstr>投影片 23</vt:lpstr>
      <vt:lpstr>投影片 24</vt:lpstr>
      <vt:lpstr>投影片 25</vt:lpstr>
      <vt:lpstr>投影片 26</vt:lpstr>
      <vt:lpstr>動手做一個 - LOGO DESIGN 實作流程</vt:lpstr>
      <vt:lpstr>投影片 28</vt:lpstr>
      <vt:lpstr>投影片 29</vt:lpstr>
      <vt:lpstr>投影片 30</vt:lpstr>
      <vt:lpstr>挑選好字體 - 襯線體與無襯線體 SERIF/SANS SERIF</vt:lpstr>
      <vt:lpstr>襯線體</vt:lpstr>
      <vt:lpstr>字型應用</vt:lpstr>
      <vt:lpstr>商標註冊</vt:lpstr>
      <vt:lpstr>投影片 35</vt:lpstr>
      <vt:lpstr>LOGO設計網站</vt:lpstr>
      <vt:lpstr>投影片 37</vt:lpstr>
      <vt:lpstr>投影片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490</cp:revision>
  <dcterms:created xsi:type="dcterms:W3CDTF">2021-11-01T14:25:17Z</dcterms:created>
  <dcterms:modified xsi:type="dcterms:W3CDTF">2022-06-09T17:29:46Z</dcterms:modified>
</cp:coreProperties>
</file>